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4" r:id="rId4"/>
  </p:sldMasterIdLst>
  <p:notesMasterIdLst>
    <p:notesMasterId r:id="rId17"/>
  </p:notesMasterIdLst>
  <p:handoutMasterIdLst>
    <p:handoutMasterId r:id="rId18"/>
  </p:handoutMasterIdLst>
  <p:sldIdLst>
    <p:sldId id="272" r:id="rId5"/>
    <p:sldId id="274" r:id="rId6"/>
    <p:sldId id="258" r:id="rId7"/>
    <p:sldId id="269" r:id="rId8"/>
    <p:sldId id="264" r:id="rId9"/>
    <p:sldId id="265" r:id="rId10"/>
    <p:sldId id="267" r:id="rId11"/>
    <p:sldId id="273" r:id="rId12"/>
    <p:sldId id="266" r:id="rId13"/>
    <p:sldId id="268" r:id="rId14"/>
    <p:sldId id="270" r:id="rId15"/>
    <p:sldId id="271" r:id="rId16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League Spartan" pitchFamily="2" charset="0"/>
      <p:regular r:id="rId25"/>
      <p:bold r:id="rId26"/>
    </p:embeddedFont>
    <p:embeddedFont>
      <p:font typeface="League Spartan ExtraBold" pitchFamily="2" charset="0"/>
      <p:bold r:id="rId27"/>
    </p:embeddedFont>
    <p:embeddedFont>
      <p:font typeface="League Spartan Medium" pitchFamily="2" charset="0"/>
      <p:regular r:id="rId28"/>
    </p:embeddedFont>
    <p:embeddedFont>
      <p:font typeface="League Spartan SemiBold" pitchFamily="2" charset="0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4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3D21C-ACB9-4BB6-BACB-3FD813BA2BD2}" v="1" dt="2023-08-09T12:28:14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4648" autoAdjust="0"/>
  </p:normalViewPr>
  <p:slideViewPr>
    <p:cSldViewPr snapToGrid="0">
      <p:cViewPr varScale="1">
        <p:scale>
          <a:sx n="79" d="100"/>
          <a:sy n="79" d="100"/>
        </p:scale>
        <p:origin x="917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Kelly" userId="379dc4f6-a939-4f56-8387-4fae2e43059a" providerId="ADAL" clId="{BD73D21C-ACB9-4BB6-BACB-3FD813BA2BD2}"/>
    <pc:docChg chg="modSld">
      <pc:chgData name="John Kelly" userId="379dc4f6-a939-4f56-8387-4fae2e43059a" providerId="ADAL" clId="{BD73D21C-ACB9-4BB6-BACB-3FD813BA2BD2}" dt="2023-08-09T11:51:35.996" v="3" actId="20577"/>
      <pc:docMkLst>
        <pc:docMk/>
      </pc:docMkLst>
      <pc:sldChg chg="modSp mod">
        <pc:chgData name="John Kelly" userId="379dc4f6-a939-4f56-8387-4fae2e43059a" providerId="ADAL" clId="{BD73D21C-ACB9-4BB6-BACB-3FD813BA2BD2}" dt="2023-08-09T11:51:35.996" v="3" actId="20577"/>
        <pc:sldMkLst>
          <pc:docMk/>
          <pc:sldMk cId="3636496848" sldId="272"/>
        </pc:sldMkLst>
        <pc:spChg chg="mod">
          <ac:chgData name="John Kelly" userId="379dc4f6-a939-4f56-8387-4fae2e43059a" providerId="ADAL" clId="{BD73D21C-ACB9-4BB6-BACB-3FD813BA2BD2}" dt="2023-08-09T11:51:35.996" v="3" actId="20577"/>
          <ac:spMkLst>
            <pc:docMk/>
            <pc:sldMk cId="3636496848" sldId="272"/>
            <ac:spMk id="5" creationId="{FA9D80AD-209A-C2EB-A361-13F1C571FFF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93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8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D1464-AFAA-EDD5-FCD5-E6BCA8F81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7BB1E1-2AE7-1CB0-C5E5-31EDDA5D3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36ABB-4364-CE82-623A-1CFF7CD8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312C6-FBD4-9903-B29C-A8EE2D34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B01F0-E98F-738E-08EB-7902DC50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9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A0246-AA88-9F95-DDEC-B61B850C0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9D3DB-CE5E-DC00-01C4-53CA977DA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C904A-C972-D374-43D3-5CC30D1A5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94CB-5D0F-CE0A-8546-CE5F7D0B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E1D9F-24FB-A0A4-BFD1-76E96970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79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EA9BF-3A8C-08A8-4712-BF9B3E54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240B0-F479-72D4-4DFD-84FE10344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E6B76-7787-08E7-841C-D18968B4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892E1-2067-7C99-2196-017AFB8F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867BD-C9BF-7AFF-EE99-FC1D869E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8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52555-4D20-BD4F-FE1D-C1FDA785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06ED3-6EF3-8D52-1465-DAB80BA95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1E14E-D174-E69C-16A4-D0E571DDA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5D075-58D2-9894-C91A-94D63B445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FBC05-5E28-82F6-C732-784774F18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1EB3F-2416-DDBD-A8F6-186179CD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0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FDCF1-3EEC-E022-10BD-75C0FB501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F7673-A252-294B-AED8-227EE2157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FA0E-0D60-A454-36F3-BE250C2C2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DCDA46-EB13-A4BD-D19D-D8605AAFD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0BE8A-E941-6491-6C93-D9F1EA246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9AE395-B5F3-1F71-F45D-9FCDC512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16D5A0-2201-4904-1FCF-8E0A710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C96F4B-3B4E-D3DE-544A-510830C0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41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AD327-C4B2-53C8-A3F0-F0CCD3777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6AC9F-F8C3-8125-7979-DBC4A5CB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9F2F4-B5E3-BCD4-80A2-85889B466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CD5B9-4403-4F6B-394A-94ECF373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6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024F76-36F5-C686-254B-C0EAEDF8B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F1CA10-6B82-D9C4-B041-74C35B3D0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7F21A-C99F-92BF-D412-DA03A019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2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8F1E-95FB-C52B-7491-726EEFDD8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39D52-A611-ED99-6F18-F7CD37E72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89385-40DD-5579-1B9F-583D10CE6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99000-AC7A-C389-997B-FA06136A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7703E-6A2F-66C4-BC84-D406603B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8B5DD-D5A9-3D9B-A2E6-EC408ADC2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6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242F-0F01-9B1B-18F8-2F00E8E01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243D9-3E61-1011-F93C-A2100D8BC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262D7-C0AF-18BE-34BB-7A74AABEF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0948FF-3D06-9024-9469-8EF87B68B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018C5-57A6-31ED-4716-4BF107B9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98FD5-E0C5-D5CD-9C6A-D6330DCA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7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AF3F-81F3-BF88-C9C6-E2BF7FF8C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DDFF5-1211-AA8A-A785-3D0711BE1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1CD40-AC1D-41DE-63B1-3ACD82B2D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6F4EF-BA79-0DF8-E74B-396A038F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02E45-61BE-2363-4FB2-074C61F6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8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3300A1-0F72-2778-007B-BE9F0612B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855E6-20D1-2A84-FC6F-FDFFF3134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DFC5A-2552-D6D2-69E5-7CC2BB927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58E31-15C5-C743-7F5D-403B26AA0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6506F-1422-FC1C-61B3-BE16B01C9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0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2F595B-8A46-9C07-03D8-D8BE097C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04314-BCBD-8CF2-5847-73749D79D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8F26A-DBB4-380B-7CAB-CFAECA56C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1A622-6AEE-189C-E450-85CD99BB1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9B7AB-70F8-ED29-0E28-2EA196B474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4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18" Type="http://schemas.openxmlformats.org/officeDocument/2006/relationships/image" Target="../media/image26.jpg"/><Relationship Id="rId3" Type="http://schemas.openxmlformats.org/officeDocument/2006/relationships/image" Target="../media/image11.jpg"/><Relationship Id="rId21" Type="http://schemas.openxmlformats.org/officeDocument/2006/relationships/image" Target="../media/image2.pn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17" Type="http://schemas.openxmlformats.org/officeDocument/2006/relationships/image" Target="../media/image25.jpg"/><Relationship Id="rId2" Type="http://schemas.openxmlformats.org/officeDocument/2006/relationships/image" Target="../media/image1.jpg"/><Relationship Id="rId16" Type="http://schemas.openxmlformats.org/officeDocument/2006/relationships/image" Target="../media/image24.jpg"/><Relationship Id="rId20" Type="http://schemas.openxmlformats.org/officeDocument/2006/relationships/image" Target="../media/image2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24" Type="http://schemas.openxmlformats.org/officeDocument/2006/relationships/image" Target="../media/image31.jp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0.jpg"/><Relationship Id="rId10" Type="http://schemas.openxmlformats.org/officeDocument/2006/relationships/image" Target="../media/image18.jpg"/><Relationship Id="rId19" Type="http://schemas.openxmlformats.org/officeDocument/2006/relationships/image" Target="../media/image27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Relationship Id="rId22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7BB603-4FBA-A902-741B-1307578273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letter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084A8C8-2233-196B-4610-FFB03C24C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66" y="3132189"/>
            <a:ext cx="2128559" cy="593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9D80AD-209A-C2EB-A361-13F1C571FFFA}"/>
              </a:ext>
            </a:extLst>
          </p:cNvPr>
          <p:cNvSpPr txBox="1"/>
          <p:nvPr/>
        </p:nvSpPr>
        <p:spPr>
          <a:xfrm>
            <a:off x="233461" y="4363275"/>
            <a:ext cx="5700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League Spartan SemiBold" pitchFamily="2" charset="0"/>
              </a:rPr>
              <a:t>Corporate Presentation</a:t>
            </a:r>
          </a:p>
          <a:p>
            <a:r>
              <a:rPr lang="en-US" sz="4000" dirty="0">
                <a:solidFill>
                  <a:schemeClr val="bg1"/>
                </a:solidFill>
                <a:latin typeface="League Spartan SemiBold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63649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B67968-86DC-C409-8E9F-A4CD6DACD1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5F8A72-8957-1F19-D30B-46D65D2930C5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03C908-5800-4477-A8A5-B05669B3169F}"/>
              </a:ext>
            </a:extLst>
          </p:cNvPr>
          <p:cNvSpPr txBox="1"/>
          <p:nvPr/>
        </p:nvSpPr>
        <p:spPr>
          <a:xfrm>
            <a:off x="469391" y="1992472"/>
            <a:ext cx="9920703" cy="3047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cap="none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Sync NI is Northern Ireland’s #1 destination for tech-focused news, 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careers, and events</a:t>
            </a:r>
            <a:r>
              <a:rPr lang="en-US" sz="2000" cap="none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with a captive audience of over 75k </a:t>
            </a:r>
            <a:r>
              <a:rPr lang="en-US" sz="2000" cap="none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000" cap="none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professionals, tech enthusiasts, and students each month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 provide a single platform for HR, PR, and Marketing departments to engage and interact with NI’s technology eco-system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Sync NI produces in-depth articles, features, and interviews, providing valuable insights and thought leadership across every area of technology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7" y="766893"/>
            <a:ext cx="1891553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ABOUT US…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9FB067-3F24-A319-337E-6D81AAAB85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4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EB38C0-07B6-C45B-FC2F-8AC9A56C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BEE97F-3B94-0108-B682-FA88FDCA3E32}"/>
              </a:ext>
            </a:extLst>
          </p:cNvPr>
          <p:cNvSpPr txBox="1"/>
          <p:nvPr/>
        </p:nvSpPr>
        <p:spPr>
          <a:xfrm>
            <a:off x="471460" y="2002198"/>
            <a:ext cx="9823164" cy="3457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NI’s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largest tech community we work with corporate, public sector and academic bodies to successfully deliver key objectives for Marketing, PR, and HR departments across our digital, print and social channels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 invite key stakeholders to participate in networking events and </a:t>
            </a:r>
            <a:r>
              <a:rPr lang="en-US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oundtable sessions to shine a spotlight on all the crucial issues affecting NI’s tech sector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Sync NI offers a single destination for employer branding and attracting talent to Northern Ireland’s top technology companies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F4FB6A4-55B8-1209-AFAA-712FEC5AAAD2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D3512D2-68D9-737B-67EC-4C7549B1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7" y="766893"/>
            <a:ext cx="2626660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WHAT WE DO…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40EE49-4B50-BC34-502D-CA42D6A461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B67968-86DC-C409-8E9F-A4CD6DACD1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5F8A72-8957-1F19-D30B-46D65D2930C5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03C908-5800-4477-A8A5-B05669B3169F}"/>
              </a:ext>
            </a:extLst>
          </p:cNvPr>
          <p:cNvSpPr txBox="1"/>
          <p:nvPr/>
        </p:nvSpPr>
        <p:spPr>
          <a:xfrm>
            <a:off x="953311" y="1992472"/>
            <a:ext cx="3745149" cy="166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Women in Tech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A.I.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Education &amp; Careers in Tech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Start-Ups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7" y="766893"/>
            <a:ext cx="3821064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AREAS WE COVER…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9FB067-3F24-A319-337E-6D81AAAB85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E68D03-8B86-BDC0-1E3B-246DF57468A9}"/>
              </a:ext>
            </a:extLst>
          </p:cNvPr>
          <p:cNvSpPr txBox="1"/>
          <p:nvPr/>
        </p:nvSpPr>
        <p:spPr>
          <a:xfrm>
            <a:off x="953311" y="4090403"/>
            <a:ext cx="3745149" cy="166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Fin Tech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Med Tech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Future Tech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Green Tech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47F043-F129-DF88-198A-4A73B45C9162}"/>
              </a:ext>
            </a:extLst>
          </p:cNvPr>
          <p:cNvSpPr txBox="1"/>
          <p:nvPr/>
        </p:nvSpPr>
        <p:spPr>
          <a:xfrm>
            <a:off x="6096000" y="1992472"/>
            <a:ext cx="3745149" cy="2057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Cyber Security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Media &amp; Entertainment</a:t>
            </a:r>
          </a:p>
          <a:p>
            <a:pPr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Professional Services</a:t>
            </a:r>
            <a:endParaRPr lang="en-US" sz="24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en-US" sz="24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D86B0-FBC8-4BA4-A2C4-224CE95B2FAA}"/>
              </a:ext>
            </a:extLst>
          </p:cNvPr>
          <p:cNvSpPr txBox="1"/>
          <p:nvPr/>
        </p:nvSpPr>
        <p:spPr>
          <a:xfrm>
            <a:off x="6096000" y="4090403"/>
            <a:ext cx="4760068" cy="2452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Global</a:t>
            </a:r>
          </a:p>
          <a:p>
            <a:pPr lvl="0"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Telecoms</a:t>
            </a:r>
          </a:p>
          <a:p>
            <a:pPr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See an area we’re missing? </a:t>
            </a:r>
          </a:p>
          <a:p>
            <a:pPr algn="just">
              <a:lnSpc>
                <a:spcPct val="107000"/>
              </a:lnSpc>
            </a:pPr>
            <a:r>
              <a:rPr lang="en-US" sz="24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Let us know!</a:t>
            </a:r>
          </a:p>
          <a:p>
            <a:pPr lvl="0" algn="just">
              <a:lnSpc>
                <a:spcPct val="107000"/>
              </a:lnSpc>
            </a:pPr>
            <a:endParaRPr lang="en-US" sz="24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2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5528D1-7D7C-0B5A-E581-CEE6CFCC45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E92F54-ECB7-4B28-E0B2-D7E9F6536523}"/>
              </a:ext>
            </a:extLst>
          </p:cNvPr>
          <p:cNvSpPr txBox="1"/>
          <p:nvPr/>
        </p:nvSpPr>
        <p:spPr>
          <a:xfrm>
            <a:off x="398667" y="1853126"/>
            <a:ext cx="7825927" cy="399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Sync NI produces quarterly magazines delivering in-depth features and analysis on </a:t>
            </a:r>
            <a:r>
              <a:rPr lang="en-US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important developments and issues within the technology sector and 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wider economy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bg1"/>
                </a:solidFill>
                <a:effectLst/>
                <a:latin typeface="League Spartan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Content Distribution</a:t>
            </a:r>
            <a:endParaRPr lang="en-GB" sz="2000" dirty="0">
              <a:solidFill>
                <a:schemeClr val="bg1"/>
              </a:solidFill>
              <a:effectLst/>
              <a:latin typeface="League Spartan Semi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Print edition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Distributed to Senior Management (including HR and Marketing Depts) in NI Corporate Tech, Education, and Multiple Public Sectors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Online/PDF Edition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Downloadable from our website and emailed directly to subscribers</a:t>
            </a:r>
            <a:endParaRPr lang="en-GB" sz="2000" b="1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E4B0C4E-56AB-02FA-407E-92DC2F798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94" y="1651476"/>
            <a:ext cx="3380916" cy="38216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CBB82A-7980-72FC-D12F-04021B0A3088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72FA73-CB3E-2640-17EF-B8EAD0D4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4796119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PRINT &amp; DIGITAL MAGAZINE…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99019B-0A56-FF7D-29F5-5011C8BB22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58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D63FB2-4050-5533-3CD7-5777780BB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D4E974-F18C-D800-BC87-D079EA9B33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5" r="861"/>
          <a:stretch/>
        </p:blipFill>
        <p:spPr>
          <a:xfrm>
            <a:off x="6845300" y="4036070"/>
            <a:ext cx="4676754" cy="25831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DF6E68-BE62-F249-BD8C-B1EB916AF7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18" r="1947"/>
          <a:stretch/>
        </p:blipFill>
        <p:spPr>
          <a:xfrm>
            <a:off x="575895" y="4036070"/>
            <a:ext cx="4676754" cy="2577353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0CAB9CD-6A4C-FC42-FB21-C5B08FF2D60F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E520E7-A19E-D90F-C38D-891791FC7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4796119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DEDICATED COMPANY HUBS…</a:t>
            </a:r>
            <a:endParaRPr lang="en-US" sz="1400" i="1" cap="none" dirty="0">
              <a:latin typeface="League Spart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8129F0-A0F8-D4B7-445D-0BD5307919C9}"/>
              </a:ext>
            </a:extLst>
          </p:cNvPr>
          <p:cNvSpPr txBox="1"/>
          <p:nvPr/>
        </p:nvSpPr>
        <p:spPr>
          <a:xfrm>
            <a:off x="526199" y="1963611"/>
            <a:ext cx="11154406" cy="1935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Clients receive a Dedicated Company Hub within the Sync NI website to post news, jobs, events, archive content, and banner advertising across the site to </a:t>
            </a:r>
            <a:r>
              <a:rPr lang="en-US" sz="2000" dirty="0" err="1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maximise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brand visibility</a:t>
            </a:r>
            <a:endParaRPr lang="en-US" sz="2000" dirty="0">
              <a:solidFill>
                <a:schemeClr val="bg1"/>
              </a:solidFill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ditorial features and content are extensively promoted across all of Sync NI’s print, digital and social channels, reaching a highly focused target audience of IT professionals and tech enthusiasts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FBE127-E46E-3D3E-E23F-528C81A40B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7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E60E1AF-EAB6-CB47-7C2D-2F851BD437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88B5F4-1449-DC54-8D9C-3F2D2890CF9E}"/>
              </a:ext>
            </a:extLst>
          </p:cNvPr>
          <p:cNvSpPr txBox="1"/>
          <p:nvPr/>
        </p:nvSpPr>
        <p:spPr>
          <a:xfrm>
            <a:off x="575894" y="4595885"/>
            <a:ext cx="567465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ExtraBold" pitchFamily="2" charset="0"/>
              </a:rPr>
              <a:t>Social Reach</a:t>
            </a: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Following: 40.1k</a:t>
            </a:r>
          </a:p>
          <a:p>
            <a:endParaRPr lang="en-GB" sz="2000" dirty="0">
              <a:solidFill>
                <a:schemeClr val="bg1"/>
              </a:solidFill>
              <a:latin typeface="League Spartan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Yearly Impressions: 2.1m</a:t>
            </a:r>
          </a:p>
          <a:p>
            <a:endParaRPr lang="en-US" sz="2000" dirty="0">
              <a:solidFill>
                <a:schemeClr val="bg1"/>
              </a:solidFill>
              <a:latin typeface="League Spartan" pitchFamily="2" charset="0"/>
            </a:endParaRPr>
          </a:p>
          <a:p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Date range used: 12</a:t>
            </a:r>
            <a:r>
              <a:rPr lang="en-US" sz="1200" i="1" baseline="30000" dirty="0">
                <a:solidFill>
                  <a:schemeClr val="bg1"/>
                </a:solidFill>
                <a:latin typeface="League Spartan" pitchFamily="2" charset="0"/>
              </a:rPr>
              <a:t>th</a:t>
            </a:r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 May ’22 – 11</a:t>
            </a:r>
            <a:r>
              <a:rPr lang="en-US" sz="1200" i="1" baseline="30000" dirty="0">
                <a:solidFill>
                  <a:schemeClr val="bg1"/>
                </a:solidFill>
                <a:latin typeface="League Spartan" pitchFamily="2" charset="0"/>
              </a:rPr>
              <a:t>th</a:t>
            </a:r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 May ‘23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1B4B92-6A5F-424F-EFBA-86F4861F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5905" y="2450760"/>
            <a:ext cx="5114365" cy="36337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F894C0-7414-FB42-A02A-9ADD25D2E0AA}"/>
              </a:ext>
            </a:extLst>
          </p:cNvPr>
          <p:cNvSpPr txBox="1"/>
          <p:nvPr/>
        </p:nvSpPr>
        <p:spPr>
          <a:xfrm>
            <a:off x="575894" y="1876204"/>
            <a:ext cx="3996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ExtraBold" pitchFamily="2" charset="0"/>
              </a:rPr>
              <a:t>Digital Reach</a:t>
            </a: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Newsletters / Magazine Digital Edition Subscribers: 4.5k</a:t>
            </a:r>
          </a:p>
          <a:p>
            <a:endParaRPr lang="en-GB" sz="2000" dirty="0">
              <a:solidFill>
                <a:schemeClr val="bg1"/>
              </a:solidFill>
              <a:latin typeface="League Spartan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Web Impressions: 6.77m</a:t>
            </a:r>
          </a:p>
          <a:p>
            <a:endParaRPr lang="en-US" sz="2000" dirty="0">
              <a:solidFill>
                <a:schemeClr val="bg1"/>
              </a:solidFill>
              <a:latin typeface="League Spartan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Web Unique Visitors: 440k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F6092D-6C83-75F1-4B62-67061BFAB504}"/>
              </a:ext>
            </a:extLst>
          </p:cNvPr>
          <p:cNvSpPr txBox="1"/>
          <p:nvPr/>
        </p:nvSpPr>
        <p:spPr>
          <a:xfrm>
            <a:off x="8265458" y="1876204"/>
            <a:ext cx="356795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ExtraBold" pitchFamily="2" charset="0"/>
              </a:rPr>
              <a:t>Print Reach</a:t>
            </a:r>
          </a:p>
          <a:p>
            <a:r>
              <a:rPr lang="en-US" sz="2000" dirty="0">
                <a:solidFill>
                  <a:schemeClr val="bg1"/>
                </a:solidFill>
                <a:latin typeface="League Spartan" pitchFamily="2" charset="0"/>
              </a:rPr>
              <a:t>8-10k per year on average*</a:t>
            </a:r>
          </a:p>
          <a:p>
            <a:endParaRPr lang="en-US" sz="2000" dirty="0">
              <a:solidFill>
                <a:schemeClr val="bg1"/>
              </a:solidFill>
              <a:latin typeface="League Spartan ExtraBold" pitchFamily="2" charset="0"/>
            </a:endParaRPr>
          </a:p>
          <a:p>
            <a:pPr algn="just"/>
            <a:r>
              <a:rPr lang="en-US" sz="1600" dirty="0">
                <a:solidFill>
                  <a:schemeClr val="bg1"/>
                </a:solidFill>
                <a:latin typeface="League Spartan" pitchFamily="2" charset="0"/>
              </a:rPr>
              <a:t>Sync NI print magazine is distributed to every major tech company in NI</a:t>
            </a:r>
          </a:p>
          <a:p>
            <a:pPr algn="just"/>
            <a:endParaRPr lang="en-US" sz="1600" dirty="0">
              <a:solidFill>
                <a:schemeClr val="bg1"/>
              </a:solidFill>
              <a:latin typeface="League Spartan" pitchFamily="2" charset="0"/>
            </a:endParaRPr>
          </a:p>
          <a:p>
            <a:pPr algn="just"/>
            <a:r>
              <a:rPr lang="en-US" sz="1600" dirty="0">
                <a:solidFill>
                  <a:schemeClr val="bg1"/>
                </a:solidFill>
                <a:latin typeface="League Spartan" pitchFamily="2" charset="0"/>
              </a:rPr>
              <a:t>Further additions are distributed to Universities, FE Colleges, and every post-primary school in NI</a:t>
            </a:r>
          </a:p>
          <a:p>
            <a:pPr algn="just"/>
            <a:endParaRPr lang="en-US" sz="1600" dirty="0">
              <a:solidFill>
                <a:schemeClr val="bg1"/>
              </a:solidFill>
              <a:latin typeface="League Spartan" pitchFamily="2" charset="0"/>
            </a:endParaRPr>
          </a:p>
          <a:p>
            <a:pPr algn="just"/>
            <a:r>
              <a:rPr lang="en-US" sz="1600" dirty="0">
                <a:solidFill>
                  <a:schemeClr val="bg1"/>
                </a:solidFill>
                <a:latin typeface="League Spartan" pitchFamily="2" charset="0"/>
              </a:rPr>
              <a:t>Additional copies are delivered to public sector government departments including Department for the Economy; Invest NI; Department of Education and Belfast City Council</a:t>
            </a:r>
          </a:p>
          <a:p>
            <a:pPr algn="just"/>
            <a:endParaRPr lang="en-US" sz="1600" dirty="0">
              <a:solidFill>
                <a:schemeClr val="bg1"/>
              </a:solidFill>
              <a:latin typeface="League Spartan" pitchFamily="2" charset="0"/>
            </a:endParaRPr>
          </a:p>
          <a:p>
            <a:pPr algn="just"/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*total copies vary in line with events and conferences where Sync NI is the official media partner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8522756-37DA-B0D5-56E6-29304901A325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70EC681-C509-986E-96FB-7A0A9EA37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4796119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OUR TECH COMMUNITY REACH…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B1010-2834-A6EC-224F-688E4024A2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1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E60E1AF-EAB6-CB47-7C2D-2F851BD437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88B5F4-1449-DC54-8D9C-3F2D2890CF9E}"/>
              </a:ext>
            </a:extLst>
          </p:cNvPr>
          <p:cNvSpPr txBox="1"/>
          <p:nvPr/>
        </p:nvSpPr>
        <p:spPr>
          <a:xfrm>
            <a:off x="575894" y="6181493"/>
            <a:ext cx="5674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Date range used: 12</a:t>
            </a:r>
            <a:r>
              <a:rPr lang="en-US" sz="1200" i="1" baseline="30000" dirty="0">
                <a:solidFill>
                  <a:schemeClr val="bg1"/>
                </a:solidFill>
                <a:latin typeface="League Spartan" pitchFamily="2" charset="0"/>
              </a:rPr>
              <a:t>th</a:t>
            </a:r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 May ’22 – 11</a:t>
            </a:r>
            <a:r>
              <a:rPr lang="en-US" sz="1200" i="1" baseline="30000" dirty="0">
                <a:solidFill>
                  <a:schemeClr val="bg1"/>
                </a:solidFill>
                <a:latin typeface="League Spartan" pitchFamily="2" charset="0"/>
              </a:rPr>
              <a:t>th</a:t>
            </a:r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 May ’23</a:t>
            </a:r>
          </a:p>
          <a:p>
            <a:r>
              <a:rPr lang="en-US" sz="1200" i="1" dirty="0">
                <a:solidFill>
                  <a:schemeClr val="bg1"/>
                </a:solidFill>
                <a:latin typeface="League Spartan" pitchFamily="2" charset="0"/>
              </a:rPr>
              <a:t>Source: Google Analytics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8522756-37DA-B0D5-56E6-29304901A325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70EC681-C509-986E-96FB-7A0A9EA37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4796119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OUR DEMOGRAPHICS…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B1010-2834-A6EC-224F-688E4024A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B20A40-BBA3-B1B9-01D9-64C2D56EC0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17" t="10792" r="64824" b="43866"/>
          <a:stretch/>
        </p:blipFill>
        <p:spPr>
          <a:xfrm>
            <a:off x="230471" y="2202916"/>
            <a:ext cx="2794831" cy="2683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1A7FE3-81AB-AD61-B306-1B34F1E78EC0}"/>
              </a:ext>
            </a:extLst>
          </p:cNvPr>
          <p:cNvSpPr txBox="1"/>
          <p:nvPr/>
        </p:nvSpPr>
        <p:spPr>
          <a:xfrm>
            <a:off x="243192" y="1741252"/>
            <a:ext cx="262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Medium" pitchFamily="2" charset="0"/>
              </a:rPr>
              <a:t>Male/Female Ratio</a:t>
            </a:r>
            <a:endParaRPr lang="en-GB" sz="2400" dirty="0">
              <a:solidFill>
                <a:schemeClr val="bg1"/>
              </a:solidFill>
              <a:latin typeface="League Spartan Medium" pitchFamily="2" charset="0"/>
            </a:endParaRPr>
          </a:p>
        </p:txBody>
      </p:sp>
      <p:pic>
        <p:nvPicPr>
          <p:cNvPr id="15" name="Picture 1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5850143-2648-F0F5-7E59-354E3B1AEE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035" t="13065" r="9499" b="47315"/>
          <a:stretch/>
        </p:blipFill>
        <p:spPr>
          <a:xfrm>
            <a:off x="6854641" y="1896450"/>
            <a:ext cx="4467016" cy="2807026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4DCC421-5FFC-157A-3371-E053F0D07E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40" t="58336" r="12914" b="6516"/>
          <a:stretch/>
        </p:blipFill>
        <p:spPr>
          <a:xfrm>
            <a:off x="2618270" y="4405832"/>
            <a:ext cx="6955459" cy="23408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5D4B8A-097A-8628-FE51-C81435267F41}"/>
              </a:ext>
            </a:extLst>
          </p:cNvPr>
          <p:cNvSpPr txBox="1"/>
          <p:nvPr/>
        </p:nvSpPr>
        <p:spPr>
          <a:xfrm>
            <a:off x="3168457" y="3804348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Medium" pitchFamily="2" charset="0"/>
              </a:rPr>
              <a:t>Location</a:t>
            </a:r>
            <a:endParaRPr lang="en-GB" sz="2400" dirty="0">
              <a:solidFill>
                <a:schemeClr val="bg1"/>
              </a:solidFill>
              <a:latin typeface="League Spartan Medium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61DF2F-74BE-3D40-8F89-BC1D538A9C6A}"/>
              </a:ext>
            </a:extLst>
          </p:cNvPr>
          <p:cNvSpPr txBox="1"/>
          <p:nvPr/>
        </p:nvSpPr>
        <p:spPr>
          <a:xfrm>
            <a:off x="6826269" y="1741251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League Spartan Medium" pitchFamily="2" charset="0"/>
              </a:rPr>
              <a:t>Age</a:t>
            </a:r>
          </a:p>
        </p:txBody>
      </p:sp>
    </p:spTree>
    <p:extLst>
      <p:ext uri="{BB962C8B-B14F-4D97-AF65-F5344CB8AC3E}">
        <p14:creationId xmlns:p14="http://schemas.microsoft.com/office/powerpoint/2010/main" val="235022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A5B14F-17F0-CA69-AF05-182D847F2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BDB6D5-4BE8-DD3E-2F6C-8A1C660A0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023" y="2954396"/>
            <a:ext cx="1776492" cy="3104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41CE6F-8652-0858-BFB0-58E4877F6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692" y="2954395"/>
            <a:ext cx="2982865" cy="3104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4AD380-FFA5-D998-00DA-C8366BA58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24" y="2928698"/>
            <a:ext cx="3853222" cy="3104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DBFA067-EA62-995A-2DEC-11058AFE6164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5670085-F211-AE6E-21CF-A46AD270AE6C}"/>
              </a:ext>
            </a:extLst>
          </p:cNvPr>
          <p:cNvSpPr txBox="1">
            <a:spLocks/>
          </p:cNvSpPr>
          <p:nvPr/>
        </p:nvSpPr>
        <p:spPr>
          <a:xfrm>
            <a:off x="2034986" y="766893"/>
            <a:ext cx="4796119" cy="362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League Spartan SemiBold" pitchFamily="2" charset="0"/>
              </a:rPr>
              <a:t>JOBS BOARD….</a:t>
            </a:r>
            <a:endParaRPr lang="en-US" sz="1400" i="1" dirty="0">
              <a:latin typeface="League Spart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7B7F9-410E-EF79-5889-F8DA5EDF7C5B}"/>
              </a:ext>
            </a:extLst>
          </p:cNvPr>
          <p:cNvSpPr txBox="1"/>
          <p:nvPr/>
        </p:nvSpPr>
        <p:spPr>
          <a:xfrm>
            <a:off x="451104" y="2116909"/>
            <a:ext cx="11154406" cy="74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All jobs featured on the Jobs Board are extensively promoted across weekly email newsletters, </a:t>
            </a:r>
            <a:r>
              <a:rPr lang="en-US" sz="2000" dirty="0">
                <a:solidFill>
                  <a:schemeClr val="bg1"/>
                </a:solidFill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chemeClr val="bg1"/>
                </a:solidFill>
                <a:effectLst/>
                <a:latin typeface="League Spartan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ocial media channels and contextually inserted within relevant news content and editorial on SyncNI.com</a:t>
            </a:r>
            <a:endParaRPr lang="en-GB" sz="2000" dirty="0">
              <a:solidFill>
                <a:schemeClr val="bg1"/>
              </a:solidFill>
              <a:effectLst/>
              <a:latin typeface="League Spartan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509A5E-FCB7-2361-3833-688623B4BF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82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FB9D6D-3B96-437B-4FCE-3CCB6599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2CEED06-2901-28A7-661A-376424069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96" y="3470107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4FE68-11F9-E67B-4189-673B6E0783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62031" y="3473113"/>
            <a:ext cx="1114719" cy="111471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0EE150DA-451F-FBC4-E0BE-9D9A5146B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164" y="3470107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9" name="Picture 1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9544793-BD52-D813-576B-31FB1C60FA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330" y="2008209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D5A4DE-566E-D897-42CF-316E38DA0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2154" y="2008209"/>
            <a:ext cx="1120730" cy="112073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EDAB7775-E8EF-3728-1947-63B78C1865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800" y="2008209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27" name="Picture 26" descr="Logo&#10;&#10;Description automatically generated with low confidence">
            <a:extLst>
              <a:ext uri="{FF2B5EF4-FFF2-40B4-BE49-F238E27FC236}">
                <a16:creationId xmlns:a16="http://schemas.microsoft.com/office/drawing/2014/main" id="{DA83D775-CBE5-64C4-FE86-9B587B7B40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895" y="4935009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A840CB-6310-8A92-76A3-5535586402F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270569" y="3473112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33" name="Picture 32" descr="Logo&#10;&#10;Description automatically generated with medium confidence">
            <a:extLst>
              <a:ext uri="{FF2B5EF4-FFF2-40B4-BE49-F238E27FC236}">
                <a16:creationId xmlns:a16="http://schemas.microsoft.com/office/drawing/2014/main" id="{B108EE4B-95D3-900F-0BEF-3E2D025331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2496" y="2008209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27B323A-50D9-924E-C842-6E6D838D683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8964662" y="2008209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37" name="Picture 36" descr="Graphical user interface&#10;&#10;Description automatically generated">
            <a:extLst>
              <a:ext uri="{FF2B5EF4-FFF2-40B4-BE49-F238E27FC236}">
                <a16:creationId xmlns:a16="http://schemas.microsoft.com/office/drawing/2014/main" id="{520C897A-CC77-D856-8B9A-585AE5D208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47322" y="2008209"/>
            <a:ext cx="1114721" cy="111472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39" name="Picture 38" descr="Logo, company name&#10;&#10;Description automatically generated">
            <a:extLst>
              <a:ext uri="{FF2B5EF4-FFF2-40B4-BE49-F238E27FC236}">
                <a16:creationId xmlns:a16="http://schemas.microsoft.com/office/drawing/2014/main" id="{548B81C3-0BB7-EC41-8160-77BD1CCFFD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32351" y="3473112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43" name="Picture 4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4249B8D-1F75-7D03-F7D6-8426EA01A16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56019" y="4935009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9F13C3-39E0-82CF-7A7C-0255DB200D8C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614320" y="4922989"/>
            <a:ext cx="1132751" cy="113275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E3C8B6A-3569-1882-74F1-F73626A901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24807" y="4935009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331121-C49C-4817-4B98-A61FE72BD37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10636828" y="3473112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16EBE6-2888-BEE1-9DCA-A33BA5774D02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7254486" y="4941020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BD9679-33E8-99AD-B6EE-AE8F59092A9F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8928600" y="4941020"/>
            <a:ext cx="1114720" cy="111472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46573A-5B00-E209-D0A1-1F39AD184FD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37ADCE-5A92-4C99-E451-CEBDEE628C48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8675DA-D22F-F94E-C54F-B626A542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6929676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SOME OF THE ORGANISATIONS WE WORK WITH…</a:t>
            </a:r>
            <a:endParaRPr lang="en-US" sz="1400" i="1" cap="none" dirty="0">
              <a:latin typeface="League Spartan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5E1C9B-215A-CDED-4087-DB3F08F7B707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3884165" y="4935009"/>
            <a:ext cx="1120731" cy="112073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A83084-E01A-F42C-C998-98476BA6CE74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2252806" y="2008209"/>
            <a:ext cx="1114719" cy="111471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E16423-674F-1182-50FF-04C1EE9B4872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8928600" y="3473113"/>
            <a:ext cx="1114719" cy="111471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D8464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62302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C1CA3D0-BB6D-1081-C83F-2F7A395E4C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46573A-5B00-E209-D0A1-1F39AD184F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37ADCE-5A92-4C99-E451-CEBDEE628C48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8675DA-D22F-F94E-C54F-B626A542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7663491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SYNC NI ANNUAL MEDIA PACKAGES (PRINT &amp; DIGITAL)</a:t>
            </a:r>
            <a:endParaRPr lang="en-US" sz="1400" i="1" cap="none" dirty="0">
              <a:latin typeface="League Spart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C81B4-F4E3-71A5-3067-5C0C5D418880}"/>
              </a:ext>
            </a:extLst>
          </p:cNvPr>
          <p:cNvSpPr txBox="1"/>
          <p:nvPr/>
        </p:nvSpPr>
        <p:spPr>
          <a:xfrm>
            <a:off x="211570" y="3938186"/>
            <a:ext cx="5773270" cy="1905522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Dedicated Company Hub to self-post jobs, events, and news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Interviews with Sync NI &amp; Inclusion within </a:t>
            </a:r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ALL 4 editions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of the quarterly mag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Editorial Distribution of News, Interviews, and Features Online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Digital Distribution in weekly newsletters &amp; email alerts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06A72E9-162A-58CB-410D-3B694D442A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965" b="27965"/>
          <a:stretch/>
        </p:blipFill>
        <p:spPr>
          <a:xfrm>
            <a:off x="320512" y="1219099"/>
            <a:ext cx="6721312" cy="16843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5100023-A5F2-5A2F-6024-5D1C1AD40729}"/>
              </a:ext>
            </a:extLst>
          </p:cNvPr>
          <p:cNvSpPr txBox="1"/>
          <p:nvPr/>
        </p:nvSpPr>
        <p:spPr>
          <a:xfrm>
            <a:off x="6207162" y="3954545"/>
            <a:ext cx="57732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Promotion across all Sync NI social media channels.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Featured interview on ‘Tech Craic’ podcast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Banner Advertising on SyncNI.com (1m impressions per year)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Invitation to roundtable and networking events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latin typeface="League Spartan Medium" pitchFamily="2" charset="0"/>
                <a:ea typeface="Calibri" panose="020F0502020204030204" pitchFamily="34" charset="0"/>
              </a:rPr>
              <a:t>Regular content planning meetings and campaign analysis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algn="just"/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Cost £8,000+VAT</a:t>
            </a:r>
            <a:endParaRPr lang="en-GB" sz="1600" dirty="0">
              <a:solidFill>
                <a:schemeClr val="bg1"/>
              </a:solidFill>
              <a:effectLst/>
              <a:latin typeface="League Spartan ExtraBold" pitchFamily="2" charset="0"/>
              <a:ea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C1FDC6-FF46-1254-29C0-D71B2CD5817B}"/>
              </a:ext>
            </a:extLst>
          </p:cNvPr>
          <p:cNvSpPr txBox="1"/>
          <p:nvPr/>
        </p:nvSpPr>
        <p:spPr>
          <a:xfrm>
            <a:off x="406122" y="2921928"/>
            <a:ext cx="652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League Spartan SemiBold" pitchFamily="2" charset="0"/>
                <a:ea typeface="Calibri" panose="020F0502020204030204" pitchFamily="34" charset="0"/>
              </a:rPr>
              <a:t>Monthly Reach 75K+ IT Professionals &amp; Students</a:t>
            </a:r>
          </a:p>
        </p:txBody>
      </p:sp>
      <p:pic>
        <p:nvPicPr>
          <p:cNvPr id="6" name="Picture 5" descr="A picture containing text, human face, clothing, person&#10;&#10;Description automatically generated">
            <a:extLst>
              <a:ext uri="{FF2B5EF4-FFF2-40B4-BE49-F238E27FC236}">
                <a16:creationId xmlns:a16="http://schemas.microsoft.com/office/drawing/2014/main" id="{E447D61F-F9B3-B9BD-42F4-947974321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946" y="1461080"/>
            <a:ext cx="4088393" cy="2161942"/>
          </a:xfrm>
          <a:prstGeom prst="rect">
            <a:avLst/>
          </a:prstGeom>
          <a:effectLst>
            <a:outerShdw blurRad="901700" dist="38100" dir="2700000" sx="106000" sy="106000" algn="tl" rotWithShape="0">
              <a:schemeClr val="bg1">
                <a:alpha val="9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28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FB9D6D-3B96-437B-4FCE-3CCB6599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46573A-5B00-E209-D0A1-1F39AD184F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6122" y="766893"/>
            <a:ext cx="1300409" cy="36266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37ADCE-5A92-4C99-E451-CEBDEE628C48}"/>
              </a:ext>
            </a:extLst>
          </p:cNvPr>
          <p:cNvSpPr/>
          <p:nvPr/>
        </p:nvSpPr>
        <p:spPr>
          <a:xfrm>
            <a:off x="2034988" y="766893"/>
            <a:ext cx="9834283" cy="3626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8675DA-D22F-F94E-C54F-B626A542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6" y="766893"/>
            <a:ext cx="7663491" cy="362664"/>
          </a:xfrm>
          <a:noFill/>
        </p:spPr>
        <p:txBody>
          <a:bodyPr anchor="t">
            <a:noAutofit/>
          </a:bodyPr>
          <a:lstStyle/>
          <a:p>
            <a:r>
              <a:rPr lang="en-US" sz="2400" dirty="0">
                <a:latin typeface="League Spartan SemiBold" pitchFamily="2" charset="0"/>
              </a:rPr>
              <a:t>SYNC NI ANNUAL MEDIA PACKAGES (PRINT &amp; DIGITAL)</a:t>
            </a:r>
            <a:endParaRPr lang="en-US" sz="1400" i="1" cap="none" dirty="0">
              <a:latin typeface="League Spart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C81B4-F4E3-71A5-3067-5C0C5D418880}"/>
              </a:ext>
            </a:extLst>
          </p:cNvPr>
          <p:cNvSpPr txBox="1"/>
          <p:nvPr/>
        </p:nvSpPr>
        <p:spPr>
          <a:xfrm>
            <a:off x="322884" y="2780345"/>
            <a:ext cx="5773116" cy="3539430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Dedicated Company Hub to self-post jobs, events and news</a:t>
            </a:r>
          </a:p>
          <a:p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Interviews with Sync NI &amp; inclusion within </a:t>
            </a:r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2 editions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of mag</a:t>
            </a:r>
          </a:p>
          <a:p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Editorial Distribution of News, Interviews and Features Online</a:t>
            </a:r>
          </a:p>
          <a:p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Digital Distribution in weekly newsletters &amp; email alerts</a:t>
            </a:r>
          </a:p>
          <a:p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Promotion across all Sync NI social media channels. </a:t>
            </a:r>
          </a:p>
          <a:p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Banner Advertising on SyncNI.com (1m impressions per year)</a:t>
            </a:r>
          </a:p>
          <a:p>
            <a:endParaRPr lang="en-GB" sz="1600" b="1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algn="r"/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Cost £5,000+VAT</a:t>
            </a:r>
            <a:endParaRPr lang="en-GB" sz="1600" dirty="0">
              <a:solidFill>
                <a:schemeClr val="bg1"/>
              </a:solidFill>
              <a:effectLst/>
              <a:latin typeface="League Spartan ExtraBold" pitchFamily="2" charset="0"/>
              <a:ea typeface="Calibri" panose="020F0502020204030204" pitchFamily="34" charset="0"/>
            </a:endParaRPr>
          </a:p>
          <a:p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06A72E9-162A-58CB-410D-3B694D442A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965" b="27965"/>
          <a:stretch/>
        </p:blipFill>
        <p:spPr>
          <a:xfrm>
            <a:off x="230817" y="1273309"/>
            <a:ext cx="5931354" cy="148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877413-9AC5-DD6A-0D3B-BB5F96D63E53}"/>
              </a:ext>
            </a:extLst>
          </p:cNvPr>
          <p:cNvSpPr txBox="1"/>
          <p:nvPr/>
        </p:nvSpPr>
        <p:spPr>
          <a:xfrm>
            <a:off x="6096000" y="2759703"/>
            <a:ext cx="5844263" cy="3293209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Dedicated Company Hub to self-post jobs, events and news </a:t>
            </a:r>
          </a:p>
          <a:p>
            <a:pPr algn="r"/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Inclusion within </a:t>
            </a:r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1 edition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of Sync NI mag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Editorial Distribution of News, Interviews, and Features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Digital Distribution in weekly newsletters &amp; email alerts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Promotion across all Sync NI social media channels.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  <a:effectLst/>
                <a:latin typeface="League Spartan Medium" pitchFamily="2" charset="0"/>
                <a:ea typeface="Calibri" panose="020F0502020204030204" pitchFamily="34" charset="0"/>
              </a:rPr>
              <a:t>Banner Advertising on SyncNI.com (est. 250K impressions)</a:t>
            </a:r>
          </a:p>
          <a:p>
            <a:endParaRPr lang="en-GB" sz="1600" b="1" dirty="0">
              <a:solidFill>
                <a:schemeClr val="bg1"/>
              </a:solidFill>
              <a:effectLst/>
              <a:latin typeface="League Spartan Medium" pitchFamily="2" charset="0"/>
              <a:ea typeface="Calibri" panose="020F0502020204030204" pitchFamily="34" charset="0"/>
            </a:endParaRPr>
          </a:p>
          <a:p>
            <a:pPr algn="r"/>
            <a:r>
              <a:rPr lang="en-GB" sz="1600" b="1" dirty="0">
                <a:solidFill>
                  <a:schemeClr val="bg1"/>
                </a:solidFill>
                <a:effectLst/>
                <a:latin typeface="League Spartan ExtraBold" pitchFamily="2" charset="0"/>
                <a:ea typeface="Calibri" panose="020F0502020204030204" pitchFamily="34" charset="0"/>
              </a:rPr>
              <a:t>Cost £3,000+VAT	</a:t>
            </a:r>
            <a:endParaRPr lang="en-GB" sz="1600" dirty="0">
              <a:solidFill>
                <a:schemeClr val="bg1"/>
              </a:solidFill>
              <a:effectLst/>
              <a:latin typeface="League Spartan ExtraBold" pitchFamily="2" charset="0"/>
              <a:ea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B15C44-971C-BB12-2385-84E83CEB1C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965" b="27965"/>
          <a:stretch/>
        </p:blipFill>
        <p:spPr>
          <a:xfrm>
            <a:off x="6179238" y="1273309"/>
            <a:ext cx="5931354" cy="148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45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A6D8B20FFA554DB52D5A055FAC26B6" ma:contentTypeVersion="15" ma:contentTypeDescription="Create a new document." ma:contentTypeScope="" ma:versionID="c10a30b0ac6e0eebe93dd9ad67488fc8">
  <xsd:schema xmlns:xsd="http://www.w3.org/2001/XMLSchema" xmlns:xs="http://www.w3.org/2001/XMLSchema" xmlns:p="http://schemas.microsoft.com/office/2006/metadata/properties" xmlns:ns2="3ccb095c-ffd4-4eaf-b0ee-8ed4ed660156" xmlns:ns3="80fc4e1e-bfd9-4a9d-8b98-f4de003162fd" targetNamespace="http://schemas.microsoft.com/office/2006/metadata/properties" ma:root="true" ma:fieldsID="7163ef455a86ad3dce423733d824e1f6" ns2:_="" ns3:_="">
    <xsd:import namespace="3ccb095c-ffd4-4eaf-b0ee-8ed4ed660156"/>
    <xsd:import namespace="80fc4e1e-bfd9-4a9d-8b98-f4de003162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b095c-ffd4-4eaf-b0ee-8ed4ed6601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6d96679-0341-4369-8615-da0fce8740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fc4e1e-bfd9-4a9d-8b98-f4de003162f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0c6e6a7d-061a-41eb-a2e8-268ef06839ac}" ma:internalName="TaxCatchAll" ma:showField="CatchAllData" ma:web="80fc4e1e-bfd9-4a9d-8b98-f4de003162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fc4e1e-bfd9-4a9d-8b98-f4de003162fd" xsi:nil="true"/>
    <lcf76f155ced4ddcb4097134ff3c332f xmlns="3ccb095c-ffd4-4eaf-b0ee-8ed4ed66015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1FD73F-0DE8-4FFE-B995-57AF8FFF5E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2CC567-6390-46B1-B069-9294CC8FEE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cb095c-ffd4-4eaf-b0ee-8ed4ed660156"/>
    <ds:schemaRef ds:uri="80fc4e1e-bfd9-4a9d-8b98-f4de003162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EAE8EB-928F-4522-B799-080DA0E4DBA8}">
  <ds:schemaRefs>
    <ds:schemaRef ds:uri="3ccb095c-ffd4-4eaf-b0ee-8ed4ed660156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80fc4e1e-bfd9-4a9d-8b98-f4de003162f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784</Words>
  <Application>Microsoft Office PowerPoint</Application>
  <PresentationFormat>Widescreen</PresentationFormat>
  <Paragraphs>118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League Spartan</vt:lpstr>
      <vt:lpstr>League Spartan Medium</vt:lpstr>
      <vt:lpstr>League Spartan ExtraBold</vt:lpstr>
      <vt:lpstr>Calibri Light</vt:lpstr>
      <vt:lpstr>League Spartan SemiBold</vt:lpstr>
      <vt:lpstr>Arial</vt:lpstr>
      <vt:lpstr>Calibri</vt:lpstr>
      <vt:lpstr>Office Theme</vt:lpstr>
      <vt:lpstr>PowerPoint Presentation</vt:lpstr>
      <vt:lpstr>ABOUT US…</vt:lpstr>
      <vt:lpstr>WHAT WE DO…</vt:lpstr>
      <vt:lpstr>AREAS WE COVER…</vt:lpstr>
      <vt:lpstr>PRINT &amp; DIGITAL MAGAZINE…</vt:lpstr>
      <vt:lpstr>DEDICATED COMPANY HUBS…</vt:lpstr>
      <vt:lpstr>OUR TECH COMMUNITY REACH…</vt:lpstr>
      <vt:lpstr>OUR DEMOGRAPHICS…</vt:lpstr>
      <vt:lpstr>PowerPoint Presentation</vt:lpstr>
      <vt:lpstr>SOME OF THE ORGANISATIONS WE WORK WITH…</vt:lpstr>
      <vt:lpstr>SYNC NI ANNUAL MEDIA PACKAGES (PRINT &amp; DIGITAL)</vt:lpstr>
      <vt:lpstr>SYNC NI ANNUAL MEDIA PACKAGES (PRINT &amp; DIGITAL)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Kelly</dc:creator>
  <cp:lastModifiedBy>John Kelly</cp:lastModifiedBy>
  <cp:revision>24</cp:revision>
  <dcterms:created xsi:type="dcterms:W3CDTF">2022-08-09T08:11:47Z</dcterms:created>
  <dcterms:modified xsi:type="dcterms:W3CDTF">2023-08-09T12:28:18Z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0x01010093A6D8B20FFA554DB52D5A055FAC26B6</vt:lpwstr>
  </property>
  <property fmtid="{D5CDD505-2E9C-101B-9397-08002B2CF9AE}" pid="3" name="_MarkAsFinal">
    <vt:bool>true</vt:bool>
  </property>
  <property fmtid="{D5CDD505-2E9C-101B-9397-08002B2CF9AE}" pid="4" name="MediaServiceImageTags">
    <vt:lpwstr/>
  </property>
</Properties>
</file>